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3" r:id="rId4"/>
    <p:sldId id="264" r:id="rId5"/>
    <p:sldId id="269" r:id="rId6"/>
    <p:sldId id="257" r:id="rId7"/>
    <p:sldId id="273" r:id="rId8"/>
    <p:sldId id="274" r:id="rId9"/>
    <p:sldId id="275" r:id="rId10"/>
    <p:sldId id="258" r:id="rId11"/>
    <p:sldId id="259" r:id="rId12"/>
    <p:sldId id="262" r:id="rId13"/>
    <p:sldId id="271" r:id="rId14"/>
    <p:sldId id="260" r:id="rId15"/>
    <p:sldId id="261" r:id="rId16"/>
    <p:sldId id="272" r:id="rId17"/>
    <p:sldId id="276" r:id="rId18"/>
    <p:sldId id="277" r:id="rId19"/>
    <p:sldId id="278" r:id="rId20"/>
    <p:sldId id="282" r:id="rId21"/>
    <p:sldId id="283" r:id="rId22"/>
    <p:sldId id="284" r:id="rId23"/>
    <p:sldId id="268" r:id="rId24"/>
    <p:sldId id="270" r:id="rId25"/>
    <p:sldId id="26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>
        <p:scale>
          <a:sx n="95" d="100"/>
          <a:sy n="95" d="100"/>
        </p:scale>
        <p:origin x="55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2.jpeg>
</file>

<file path=ppt/media/image3.png>
</file>

<file path=ppt/media/image4.jp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4BCE3-B1D5-D64D-AA5D-9C8CD6CE09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3DBDF-A02E-FA4E-ABD6-56F15A447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F296A-C3C2-A947-A4CC-CEA068AA1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538B0-DD70-6145-AADF-09528807E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01EF4-F85E-A148-85C0-E527B4E7C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139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1053D-09B9-2A45-90B6-6C5D78382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E0249B-B592-EE4A-AF6E-27F5E95A4D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0B8CE-08C6-8E4E-9507-6B23D0B02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DB782-BC20-9A44-9C26-FCA0079CA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8E5E2-FAED-6847-BD6A-FE421DD6D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53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DC0C47-647E-6849-BDED-17C6A78DA8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FF618E-E714-8747-8E62-9D3DC03144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04EFA-4F42-3B47-AC51-92670DC49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BAD8C-68FF-3544-856D-B23B894CB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AC05E-ADD9-EB46-BEA6-C643C28DF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72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F1491-9A25-4C48-896A-6F83F06E1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BC6E-BB49-4744-A43E-CD71620A0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9342BA-6809-9D48-B2F5-B39CB808D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25CA3-072D-6340-9010-8ECDDC12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4368F-5940-AF40-B19C-C80B47644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78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9FEA1-9055-F34D-ADFE-FC25CF6C8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6A371-6079-B14E-9405-EBBB09EF6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A5526-0BB4-3F4E-8A10-6A2D37AB6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00BAA-46A2-8249-B981-31A82E9ED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2CCF0-F6FD-274E-AE2B-C95E954C6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0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9BC8A-2125-BA41-A343-8B124744D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F2E19-A243-9640-9481-CD7DE821A6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4913DD-EE65-6D44-878E-3FCFDDB2D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A7EE4E-F4E1-7A4F-872D-6B1B23292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FE8D3E-624B-464D-941A-FAC50EDCC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D34A8-71FD-644D-839F-BA27B536B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370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1F9C6-8D61-1944-B34D-1D57AA557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D8DC5-5EB0-F648-AA2D-2FD2A6226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F4FEF-4103-1647-9CA3-D6E3881DB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0E9CF8-A93F-F148-869F-F8C59ADF7D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C373A1-47CC-6149-8F1C-85E5C4AC73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5B49DB-EFBC-8E44-B175-ED62282DF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F57DEC-EB55-B042-9FCA-580BEFD6D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37F9E0-C7D8-FE40-9838-4DB480189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83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121FC-E6D9-D741-BBFE-F18BB7F26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EB73BC-A125-AB42-BEFA-7097020CD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88EE1B-138D-124D-8221-290DB6B74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D06402-6181-B644-A24A-AFC6D9609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528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D8FC54-BCB8-AC4B-86F5-B9343210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E8FB87-2238-E541-ACA2-6C40D55C5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893A82-2600-5149-8AF3-E72167601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3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C0A0D-61DF-8543-88DB-081FC683A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0CA43-4C38-2244-8AA4-32BA4C9BB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7C8564-703A-D14D-B2E2-EAE11F264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36775-0E2D-4244-B1B4-5E740763A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027A6-351E-1D41-B1D1-D6C12D399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EA4DCB-F8A7-1D42-B4D1-5EA8EA353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41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567A7-B6AB-C842-8242-0315FC538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30CDA0-449E-2544-B912-51F907F9DA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EC5D7C-E0E2-5749-BEB2-4BC3B64B4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DB09DF-EA4E-2747-989A-FDB53BFFE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F0881-D2F6-974E-B654-A23BC697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64BA4C-9DCA-BC4F-873B-8E2D49F97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16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59F26A-42C9-7346-8ABE-365A2676E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D448D-FCB3-C541-A83F-458391389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EDA5E-5C4B-9741-883B-B1D649C647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182A1-F03F-7541-AABD-49FF3A1841A2}" type="datetimeFigureOut">
              <a:rPr lang="en-US" smtClean="0"/>
              <a:t>9/19/19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D8E1A-48AD-7243-832E-B913B61B9D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20D61-1F2D-E144-9688-E6081622EB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BD946-2A19-1449-86F0-98C8AD00E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328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pawlowski@diligent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antirez.com/articoli/tclmisunderstood.html" TargetMode="External"/><Relationship Id="rId7" Type="http://schemas.openxmlformats.org/officeDocument/2006/relationships/hyperlink" Target="http://www.facesofopensource.com/john-ousterhout/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twitter.com/planetsqlite/status/773058278288986112" TargetMode="External"/><Relationship Id="rId5" Type="http://schemas.openxmlformats.org/officeDocument/2006/relationships/hyperlink" Target="https://www.sqlite.org/tclsqlite.html" TargetMode="External"/><Relationship Id="rId4" Type="http://schemas.openxmlformats.org/officeDocument/2006/relationships/hyperlink" Target="https://www.tcl.tk/doc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8957D-A556-2B44-86A6-D62CE0F110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Automating tedious tasks with Expect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BD7ABE-0A34-0847-A24A-65C89645AF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Steve </a:t>
            </a:r>
            <a:r>
              <a:rPr lang="en-US" dirty="0" err="1"/>
              <a:t>Wainstead</a:t>
            </a:r>
            <a:endParaRPr lang="en-US" dirty="0"/>
          </a:p>
          <a:p>
            <a:r>
              <a:rPr lang="en-US" dirty="0">
                <a:hlinkClick r:id="rId2"/>
              </a:rPr>
              <a:t>spawlowski@diligent.com</a:t>
            </a:r>
            <a:endParaRPr lang="en-US" dirty="0"/>
          </a:p>
          <a:p>
            <a:r>
              <a:rPr lang="en-US" dirty="0"/>
              <a:t>Sept 19, 2019</a:t>
            </a:r>
          </a:p>
        </p:txBody>
      </p:sp>
    </p:spTree>
    <p:extLst>
      <p:ext uri="{BB962C8B-B14F-4D97-AF65-F5344CB8AC3E}">
        <p14:creationId xmlns:p14="http://schemas.microsoft.com/office/powerpoint/2010/main" val="1070175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385CD15-8D9B-4742-BED3-59140A5C7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656" y="1098550"/>
            <a:ext cx="109474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074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man, sky, standing&#10;&#10;Description automatically generated">
            <a:extLst>
              <a:ext uri="{FF2B5EF4-FFF2-40B4-BE49-F238E27FC236}">
                <a16:creationId xmlns:a16="http://schemas.microsoft.com/office/drawing/2014/main" id="{177ABC7B-8F71-8A4F-910F-D56E35BB7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469" y="0"/>
            <a:ext cx="54850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852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4434-64D3-4C44-9809-00286AD5A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Tcl</a:t>
            </a:r>
            <a:r>
              <a:rPr lang="en-US" dirty="0"/>
              <a:t> the Misunderstood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7C3B21E-DD38-5B41-B9E4-F3E5D27BA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957" y="1416244"/>
            <a:ext cx="10929104" cy="4916823"/>
          </a:xfrm>
        </p:spPr>
      </p:pic>
    </p:spTree>
    <p:extLst>
      <p:ext uri="{BB962C8B-B14F-4D97-AF65-F5344CB8AC3E}">
        <p14:creationId xmlns:p14="http://schemas.microsoft.com/office/powerpoint/2010/main" val="3311116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78CA7-57A3-544F-9070-51CA88DDA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Tcl</a:t>
            </a:r>
            <a:r>
              <a:rPr lang="en-US" dirty="0"/>
              <a:t> the Misunderstood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997A4-0D75-344F-A40E-7674B122B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“I have no doubt, that </a:t>
            </a:r>
            <a:r>
              <a:rPr lang="en-US" b="1" dirty="0"/>
              <a:t>there is no language that is as misunderstood in the programming community as </a:t>
            </a:r>
            <a:r>
              <a:rPr lang="en-US" b="1" dirty="0" err="1"/>
              <a:t>Tcl</a:t>
            </a:r>
            <a:r>
              <a:rPr lang="en-US" b="1" dirty="0"/>
              <a:t> is</a:t>
            </a:r>
            <a:r>
              <a:rPr lang="en-US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2953770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1F98F-230F-2D4D-95FD-D2D941DB4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Everything in </a:t>
            </a:r>
            <a:r>
              <a:rPr lang="en-US" dirty="0" err="1"/>
              <a:t>Tcl</a:t>
            </a:r>
            <a:r>
              <a:rPr lang="en-US" dirty="0"/>
              <a:t> is a </a:t>
            </a:r>
            <a:r>
              <a:rPr lang="en-US" b="1" dirty="0"/>
              <a:t>command</a:t>
            </a:r>
            <a:r>
              <a:rPr lang="en-US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633C9-2BF2-C04E-86DF-72E1F0C84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set a 5 ;# never a = 5!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puts $a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# There are no ”language constructs” per se,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# only commands. Even if, while, and for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# are commands.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if {} {}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while {} {}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for {} {} {} {}</a:t>
            </a:r>
          </a:p>
        </p:txBody>
      </p:sp>
    </p:spTree>
    <p:extLst>
      <p:ext uri="{BB962C8B-B14F-4D97-AF65-F5344CB8AC3E}">
        <p14:creationId xmlns:p14="http://schemas.microsoft.com/office/powerpoint/2010/main" val="1492900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11D87-B5EA-EB4F-9C06-E763D7AAB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tcl</a:t>
            </a:r>
            <a:r>
              <a:rPr lang="en-US" dirty="0"/>
              <a:t>, </a:t>
            </a:r>
            <a:r>
              <a:rPr lang="en-US" b="1" dirty="0"/>
              <a:t>everything is a string – no types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78308-371B-9948-9131-88AFEBD77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set a </a:t>
            </a:r>
            <a:r>
              <a:rPr lang="en-US" dirty="0" err="1">
                <a:latin typeface="Courier" pitchFamily="2" charset="0"/>
              </a:rPr>
              <a:t>pu</a:t>
            </a: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set b </a:t>
            </a:r>
            <a:r>
              <a:rPr lang="en-US" dirty="0" err="1">
                <a:latin typeface="Courier" pitchFamily="2" charset="0"/>
              </a:rPr>
              <a:t>ts</a:t>
            </a:r>
            <a:r>
              <a:rPr lang="en-US" dirty="0">
                <a:latin typeface="Courier" pitchFamily="2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$</a:t>
            </a:r>
            <a:r>
              <a:rPr lang="en-US" dirty="0" err="1">
                <a:latin typeface="Courier" pitchFamily="2" charset="0"/>
              </a:rPr>
              <a:t>a$b</a:t>
            </a:r>
            <a:r>
              <a:rPr lang="en-US" dirty="0">
                <a:latin typeface="Courier" pitchFamily="2" charset="0"/>
              </a:rPr>
              <a:t> "Hello World”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/>
              <a:t>“Yes, in </a:t>
            </a:r>
            <a:r>
              <a:rPr lang="en-US" dirty="0" err="1"/>
              <a:t>Tcl</a:t>
            </a:r>
            <a:r>
              <a:rPr lang="en-US" dirty="0"/>
              <a:t> everything happens at runtime and is dynamic: it's the ultimate late binding programming language, and there are no types.”</a:t>
            </a:r>
          </a:p>
          <a:p>
            <a:pPr marL="0" indent="0">
              <a:buNone/>
            </a:pPr>
            <a:r>
              <a:rPr lang="en-US" sz="2000" i="1" dirty="0">
                <a:latin typeface="Courier" pitchFamily="2" charset="0"/>
              </a:rPr>
              <a:t>-- “</a:t>
            </a:r>
            <a:r>
              <a:rPr lang="en-US" sz="2000" i="1" dirty="0" err="1">
                <a:latin typeface="Courier" pitchFamily="2" charset="0"/>
              </a:rPr>
              <a:t>Tcl</a:t>
            </a:r>
            <a:r>
              <a:rPr lang="en-US" sz="2000" i="1" dirty="0">
                <a:latin typeface="Courier" pitchFamily="2" charset="0"/>
              </a:rPr>
              <a:t> the Misunderstood”</a:t>
            </a:r>
          </a:p>
        </p:txBody>
      </p:sp>
    </p:spTree>
    <p:extLst>
      <p:ext uri="{BB962C8B-B14F-4D97-AF65-F5344CB8AC3E}">
        <p14:creationId xmlns:p14="http://schemas.microsoft.com/office/powerpoint/2010/main" val="2753690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F0183-802C-A642-81D0-06775DDF6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Substitition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C7944-9C31-E345-8F20-8411812AF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# Command substitution: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set a 5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puts [set a]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pitchFamily="2" charset="0"/>
              </a:rPr>
              <a:t>;# outputs “5”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# Variable substitution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set a 5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puts $a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pitchFamily="2" charset="0"/>
              </a:rPr>
              <a:t>;# outputs “5”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331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EA83C-B4C9-9E4F-9BED-4946FB4C2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1, revisited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37259-CAFF-E54D-8E1A-01A47CC55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write a simple chat script with “expect”</a:t>
            </a:r>
          </a:p>
          <a:p>
            <a:r>
              <a:rPr lang="en-US" dirty="0"/>
              <a:t>How to transition to “interact”</a:t>
            </a:r>
          </a:p>
        </p:txBody>
      </p:sp>
    </p:spTree>
    <p:extLst>
      <p:ext uri="{BB962C8B-B14F-4D97-AF65-F5344CB8AC3E}">
        <p14:creationId xmlns:p14="http://schemas.microsoft.com/office/powerpoint/2010/main" val="3230210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EA83C-B4C9-9E4F-9BED-4946FB4C2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1, improved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37259-CAFF-E54D-8E1A-01A47CC55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write a simple chat script with “expect”</a:t>
            </a:r>
          </a:p>
          <a:p>
            <a:r>
              <a:rPr lang="en-US" dirty="0"/>
              <a:t>How to transition to “interact”</a:t>
            </a:r>
          </a:p>
          <a:p>
            <a:r>
              <a:rPr lang="en-US" b="1" dirty="0"/>
              <a:t>How to write your own command subsystem!</a:t>
            </a:r>
          </a:p>
        </p:txBody>
      </p:sp>
    </p:spTree>
    <p:extLst>
      <p:ext uri="{BB962C8B-B14F-4D97-AF65-F5344CB8AC3E}">
        <p14:creationId xmlns:p14="http://schemas.microsoft.com/office/powerpoint/2010/main" val="3478407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A029F-D085-0043-B975-85DE3890C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772957"/>
          </a:xfrm>
        </p:spPr>
        <p:txBody>
          <a:bodyPr/>
          <a:lstStyle/>
          <a:p>
            <a:r>
              <a:rPr lang="en-US" dirty="0"/>
              <a:t>Demo 2: tailing a log file in a container running MariaDB</a:t>
            </a:r>
          </a:p>
        </p:txBody>
      </p:sp>
    </p:spTree>
    <p:extLst>
      <p:ext uri="{BB962C8B-B14F-4D97-AF65-F5344CB8AC3E}">
        <p14:creationId xmlns:p14="http://schemas.microsoft.com/office/powerpoint/2010/main" val="4275414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E142B-8DC7-4346-BC09-3CC1B0C08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87344-9728-E548-A56C-34787C92A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Expect? How can it help you, the developer or engineer?</a:t>
            </a:r>
          </a:p>
          <a:p>
            <a:r>
              <a:rPr lang="en-US" dirty="0"/>
              <a:t>A very, very, VERY brief intro to the </a:t>
            </a:r>
            <a:r>
              <a:rPr lang="en-US" dirty="0" err="1"/>
              <a:t>tcl</a:t>
            </a:r>
            <a:r>
              <a:rPr lang="en-US" dirty="0"/>
              <a:t> scripting language</a:t>
            </a:r>
          </a:p>
          <a:p>
            <a:r>
              <a:rPr lang="en-US" dirty="0"/>
              <a:t>Examples of Expect in my daily work</a:t>
            </a:r>
          </a:p>
          <a:p>
            <a:r>
              <a:rPr lang="en-US" dirty="0"/>
              <a:t>Some more complex solutions I wrote in past roles</a:t>
            </a:r>
          </a:p>
          <a:p>
            <a:r>
              <a:rPr lang="en-US" dirty="0"/>
              <a:t>Wrap up</a:t>
            </a:r>
          </a:p>
        </p:txBody>
      </p:sp>
    </p:spTree>
    <p:extLst>
      <p:ext uri="{BB962C8B-B14F-4D97-AF65-F5344CB8AC3E}">
        <p14:creationId xmlns:p14="http://schemas.microsoft.com/office/powerpoint/2010/main" val="1422697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23AF8-779E-1F47-9771-EEE515388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</a:t>
            </a:r>
            <a:r>
              <a:rPr lang="en-US" dirty="0" err="1">
                <a:latin typeface="Courier" pitchFamily="2" charset="0"/>
              </a:rPr>
              <a:t>comm.exp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365D6-4F33-5845-AFE4-10421FEB2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monitors a modem, answers calls, and depending on the caller either:</a:t>
            </a:r>
          </a:p>
          <a:p>
            <a:pPr lvl="1"/>
            <a:r>
              <a:rPr lang="en-US" dirty="0"/>
              <a:t>Receives a </a:t>
            </a:r>
            <a:r>
              <a:rPr lang="en-US" dirty="0" err="1"/>
              <a:t>zmodem</a:t>
            </a:r>
            <a:r>
              <a:rPr lang="en-US" dirty="0"/>
              <a:t> file, or</a:t>
            </a:r>
          </a:p>
          <a:p>
            <a:pPr lvl="1"/>
            <a:r>
              <a:rPr lang="en-US" dirty="0"/>
              <a:t>Sends a login prompt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452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5906-A953-104E-9FAC-EA5573D1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</a:t>
            </a:r>
            <a:r>
              <a:rPr lang="en-US" dirty="0">
                <a:latin typeface="Courier" pitchFamily="2" charset="0"/>
              </a:rPr>
              <a:t>fix-</a:t>
            </a:r>
            <a:r>
              <a:rPr lang="en-US" dirty="0" err="1">
                <a:latin typeface="Courier" pitchFamily="2" charset="0"/>
              </a:rPr>
              <a:t>alteon.exp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7C09E-A3AD-8A4B-9912-AEACA31C1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connects to a load balancer and:</a:t>
            </a:r>
          </a:p>
          <a:p>
            <a:pPr lvl="1"/>
            <a:r>
              <a:rPr lang="en-US" dirty="0"/>
              <a:t>Waits for a string ”Incorrect VIPs” to appear, and if so, issue commands to fix the problem; or</a:t>
            </a:r>
          </a:p>
          <a:p>
            <a:pPr lvl="1"/>
            <a:r>
              <a:rPr lang="en-US" dirty="0"/>
              <a:t>Switch to an interactive prompt and lets the user take over</a:t>
            </a:r>
          </a:p>
          <a:p>
            <a:pPr lvl="1"/>
            <a:r>
              <a:rPr lang="en-US" dirty="0"/>
              <a:t>Then lets the user return control to the script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861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F0164-AFF5-B44D-8162-3BEEA966B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3: </a:t>
            </a:r>
            <a:r>
              <a:rPr lang="en-US" dirty="0" err="1">
                <a:latin typeface="Courier" pitchFamily="2" charset="0"/>
              </a:rPr>
              <a:t>ripsend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4C1B8-8CB6-F741-B745-F2DD371EC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year is 1998, and converting songs to mp3 is slow, and so is uploading them over a modem. Do all three </a:t>
            </a:r>
            <a:r>
              <a:rPr lang="en-US" b="1" dirty="0"/>
              <a:t>in parallel </a:t>
            </a:r>
            <a:r>
              <a:rPr lang="en-US" dirty="0"/>
              <a:t>to save time:</a:t>
            </a:r>
          </a:p>
          <a:p>
            <a:pPr lvl="1"/>
            <a:r>
              <a:rPr lang="en-US" dirty="0"/>
              <a:t>Convert track to WAV file</a:t>
            </a:r>
          </a:p>
          <a:p>
            <a:pPr lvl="1"/>
            <a:r>
              <a:rPr lang="en-US" dirty="0"/>
              <a:t>Convert WAV file to mp3</a:t>
            </a:r>
          </a:p>
          <a:p>
            <a:pPr lvl="1"/>
            <a:r>
              <a:rPr lang="en-US" dirty="0"/>
              <a:t>FTP the mp3 to a server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276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9DCE7-2FE8-7C45-ACC7-063BAF1F9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/>
              <a:t>D. Richard Hipp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AF2B9A-EF3F-B144-9D2F-498A7701D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5321" y="2575034"/>
            <a:ext cx="5120113" cy="346222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1800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Author of SQLite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Lives in Charlotte!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Here, holding a pie for the 3.14 release of SQLite (get it? Pi?)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08AC0C1-77EE-7A4A-86E1-D1C1047A5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9035" r="9035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646089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B1290-3519-3C44-B9FA-09E8DD929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35424"/>
          </a:xfrm>
        </p:spPr>
        <p:txBody>
          <a:bodyPr/>
          <a:lstStyle/>
          <a:p>
            <a:r>
              <a:rPr lang="en-US" dirty="0"/>
              <a:t>More information, resources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5CC1D2-8226-024B-9385-5C0D66F543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1961" y="987425"/>
            <a:ext cx="3714653" cy="487362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E4699-3FBE-4647-9BAB-720782B4A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492624"/>
            <a:ext cx="5256212" cy="453165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”Exploring Expect,” Don </a:t>
            </a:r>
            <a:r>
              <a:rPr lang="en-US" dirty="0" err="1"/>
              <a:t>Libes</a:t>
            </a:r>
            <a:r>
              <a:rPr lang="en-US" dirty="0"/>
              <a:t>. Can be had for cheap ($1.61 used, plus shipping)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StackOverflow</a:t>
            </a:r>
            <a:r>
              <a:rPr lang="en-US" dirty="0"/>
              <a:t>. Lots of good solutions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Tcl</a:t>
            </a:r>
            <a:r>
              <a:rPr lang="en-US" dirty="0"/>
              <a:t> the Misunderstood: </a:t>
            </a:r>
            <a:r>
              <a:rPr lang="en-US" dirty="0">
                <a:hlinkClick r:id="rId3"/>
              </a:rPr>
              <a:t>http://antirez.com/articoli/tclmisunderstood.html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 site: </a:t>
            </a:r>
            <a:r>
              <a:rPr lang="en-US" dirty="0" err="1"/>
              <a:t>tcl.tk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https://www.tcl.tk/doc/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Sqlite</a:t>
            </a:r>
            <a:r>
              <a:rPr lang="en-US" dirty="0"/>
              <a:t> and </a:t>
            </a:r>
            <a:r>
              <a:rPr lang="en-US" dirty="0" err="1"/>
              <a:t>Tcl</a:t>
            </a:r>
            <a:r>
              <a:rPr lang="en-US" dirty="0"/>
              <a:t>: </a:t>
            </a:r>
            <a:r>
              <a:rPr lang="en-US" dirty="0">
                <a:hlinkClick r:id="rId5"/>
              </a:rPr>
              <a:t>https://www.sqlite.org/tclsqlite.html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D. Richard </a:t>
            </a:r>
            <a:r>
              <a:rPr lang="en-US" dirty="0" err="1"/>
              <a:t>Hipp</a:t>
            </a:r>
            <a:r>
              <a:rPr lang="en-US" dirty="0"/>
              <a:t> tweet photo: </a:t>
            </a:r>
            <a:r>
              <a:rPr lang="en-US" dirty="0">
                <a:hlinkClick r:id="rId6"/>
              </a:rPr>
              <a:t>https://twitter.com/planetsqlite/status/773058278288986112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John </a:t>
            </a:r>
            <a:r>
              <a:rPr lang="en-US" dirty="0" err="1"/>
              <a:t>Ousterhout</a:t>
            </a:r>
            <a:r>
              <a:rPr lang="en-US" dirty="0"/>
              <a:t>: </a:t>
            </a:r>
            <a:r>
              <a:rPr lang="en-US" dirty="0">
                <a:hlinkClick r:id="rId7"/>
              </a:rPr>
              <a:t>http://www.facesofopensource.com/john-ousterhout/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4895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E142B-8DC7-4346-BC09-3CC1B0C08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87344-9728-E548-A56C-34787C92A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Expect is a tool that can automate interactive tasks, via scripting</a:t>
            </a:r>
          </a:p>
          <a:p>
            <a:r>
              <a:rPr lang="en-US" dirty="0" err="1"/>
              <a:t>Tcl</a:t>
            </a:r>
            <a:r>
              <a:rPr lang="en-US" dirty="0"/>
              <a:t> is a very simple, yet misunderstood, language</a:t>
            </a:r>
          </a:p>
          <a:p>
            <a:r>
              <a:rPr lang="en-US" dirty="0"/>
              <a:t>Using Expect for common work at Diligent</a:t>
            </a:r>
          </a:p>
          <a:p>
            <a:r>
              <a:rPr lang="en-US" dirty="0"/>
              <a:t>You can solve problems you never thought you could easily solve before</a:t>
            </a:r>
          </a:p>
        </p:txBody>
      </p:sp>
    </p:spTree>
    <p:extLst>
      <p:ext uri="{BB962C8B-B14F-4D97-AF65-F5344CB8AC3E}">
        <p14:creationId xmlns:p14="http://schemas.microsoft.com/office/powerpoint/2010/main" val="2327331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EADDF-CEFC-2343-8C99-9E81BEC2C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I automate more tasks during my work?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7A74A6-FD84-AD42-86C1-C36014C50B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83288" y="1766887"/>
            <a:ext cx="45720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869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EADDF-CEFC-2343-8C99-9E81BEC2C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I automate more tasks during my work?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6F5294-B3EA-9343-815A-3BC2337912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83288" y="1766887"/>
            <a:ext cx="4572000" cy="33147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FED54-7B39-F649-8BFC-F99582DC6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3556"/>
            <a:ext cx="3932237" cy="338543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kubectl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docker-compose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mysql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curl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665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4ECBA-8550-DE49-89D4-431529E97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demo: logging into a pod</a:t>
            </a:r>
          </a:p>
        </p:txBody>
      </p:sp>
    </p:spTree>
    <p:extLst>
      <p:ext uri="{BB962C8B-B14F-4D97-AF65-F5344CB8AC3E}">
        <p14:creationId xmlns:p14="http://schemas.microsoft.com/office/powerpoint/2010/main" val="4150032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FC79CA-5479-A347-BEB3-E1F657FFE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260350"/>
            <a:ext cx="7112000" cy="63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048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C5EFD-C70D-7E4C-BD52-751098D1D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your program requirements, part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B45E8-48BB-2544-9590-DF32B413E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monitors a modem, answers calls, and depending on the caller either:</a:t>
            </a:r>
          </a:p>
          <a:p>
            <a:pPr lvl="1"/>
            <a:r>
              <a:rPr lang="en-US" dirty="0"/>
              <a:t>Receives a </a:t>
            </a:r>
            <a:r>
              <a:rPr lang="en-US" dirty="0" err="1"/>
              <a:t>zmodem</a:t>
            </a:r>
            <a:r>
              <a:rPr lang="en-US" dirty="0"/>
              <a:t> file, or</a:t>
            </a:r>
          </a:p>
          <a:p>
            <a:pPr lvl="1"/>
            <a:r>
              <a:rPr lang="en-US" dirty="0"/>
              <a:t>Sends a login prompt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26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C5EFD-C70D-7E4C-BD52-751098D1D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your program requirements, part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B45E8-48BB-2544-9590-DF32B413E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program that connects to a load balancer and:</a:t>
            </a:r>
          </a:p>
          <a:p>
            <a:pPr lvl="1"/>
            <a:r>
              <a:rPr lang="en-US" dirty="0"/>
              <a:t>Waits for a string ”Incorrect VIPs” to appear, and if so, issue commands to fix the problem; or</a:t>
            </a:r>
          </a:p>
          <a:p>
            <a:pPr lvl="1"/>
            <a:r>
              <a:rPr lang="en-US" dirty="0"/>
              <a:t>Switch to an interactive prompt and lets the user take over</a:t>
            </a:r>
          </a:p>
          <a:p>
            <a:pPr lvl="1"/>
            <a:r>
              <a:rPr lang="en-US" dirty="0"/>
              <a:t>Then lets the user return control to the script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84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C5EFD-C70D-7E4C-BD52-751098D1D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your program requirements, part 3: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B45E8-48BB-2544-9590-DF32B413E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year is 1998, and converting songs to mp3 is slow, and so is uploading them over a modem. Do all three </a:t>
            </a:r>
            <a:r>
              <a:rPr lang="en-US" b="1" dirty="0"/>
              <a:t>in parallel </a:t>
            </a:r>
            <a:r>
              <a:rPr lang="en-US" dirty="0"/>
              <a:t>to save time:</a:t>
            </a:r>
          </a:p>
          <a:p>
            <a:pPr lvl="1"/>
            <a:r>
              <a:rPr lang="en-US" dirty="0"/>
              <a:t>Convert track to WAV file</a:t>
            </a:r>
          </a:p>
          <a:p>
            <a:pPr lvl="1"/>
            <a:r>
              <a:rPr lang="en-US" dirty="0"/>
              <a:t>Convert WAV file to mp3</a:t>
            </a:r>
          </a:p>
          <a:p>
            <a:pPr lvl="1"/>
            <a:r>
              <a:rPr lang="en-US" dirty="0"/>
              <a:t>FTP the mp3 to a server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925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811</Words>
  <Application>Microsoft Macintosh PowerPoint</Application>
  <PresentationFormat>Widescreen</PresentationFormat>
  <Paragraphs>109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Courier</vt:lpstr>
      <vt:lpstr>Office Theme</vt:lpstr>
      <vt:lpstr>Automating tedious tasks with Expect</vt:lpstr>
      <vt:lpstr>What we will cover</vt:lpstr>
      <vt:lpstr>How can I automate more tasks during my work?</vt:lpstr>
      <vt:lpstr>How can I automate more tasks during my work?</vt:lpstr>
      <vt:lpstr>First demo: logging into a pod</vt:lpstr>
      <vt:lpstr>PowerPoint Presentation</vt:lpstr>
      <vt:lpstr>Here are your program requirements, part 1:</vt:lpstr>
      <vt:lpstr>Here are your program requirements, part 2:</vt:lpstr>
      <vt:lpstr>Here are your program requirements, part 3:</vt:lpstr>
      <vt:lpstr>PowerPoint Presentation</vt:lpstr>
      <vt:lpstr>PowerPoint Presentation</vt:lpstr>
      <vt:lpstr>Tcl the Misunderstood</vt:lpstr>
      <vt:lpstr>Tcl the Misunderstood</vt:lpstr>
      <vt:lpstr>Everything in Tcl is a command.</vt:lpstr>
      <vt:lpstr>In tcl, everything is a string – no types</vt:lpstr>
      <vt:lpstr>Substitition</vt:lpstr>
      <vt:lpstr>Demo 1, revisited</vt:lpstr>
      <vt:lpstr>Demo 1, improved</vt:lpstr>
      <vt:lpstr>Demo 2: tailing a log file in a container running MariaDB</vt:lpstr>
      <vt:lpstr>Example 1: comm.exp</vt:lpstr>
      <vt:lpstr>Example 2: fix-alteon.exp</vt:lpstr>
      <vt:lpstr>Example 3: ripsend</vt:lpstr>
      <vt:lpstr>D. Richard Hipp</vt:lpstr>
      <vt:lpstr>More information, resources</vt:lpstr>
      <vt:lpstr>What we covered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Automating tedious tasks with Expect</dc:title>
  <dc:creator>Stephen Pawlowski</dc:creator>
  <cp:lastModifiedBy>Stephen Pawlowski</cp:lastModifiedBy>
  <cp:revision>28</cp:revision>
  <dcterms:created xsi:type="dcterms:W3CDTF">2019-09-19T12:00:10Z</dcterms:created>
  <dcterms:modified xsi:type="dcterms:W3CDTF">2019-09-19T12:50:55Z</dcterms:modified>
</cp:coreProperties>
</file>